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9"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2" autoAdjust="0"/>
    <p:restoredTop sz="93120" autoAdjust="0"/>
  </p:normalViewPr>
  <p:slideViewPr>
    <p:cSldViewPr snapToGrid="0">
      <p:cViewPr varScale="1">
        <p:scale>
          <a:sx n="105" d="100"/>
          <a:sy n="105" d="100"/>
        </p:scale>
        <p:origin x="5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2021: Universe- 3010 persons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1A0-4FA9-9BDF-773E2C33BB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1A0-4FA9-9BDF-773E2C33BB81}"/>
              </c:ext>
            </c:extLst>
          </c:dPt>
          <c:dLbls>
            <c:dLbl>
              <c:idx val="0"/>
              <c:layout>
                <c:manualLayout>
                  <c:x val="9.5467664809180494E-2"/>
                  <c:y val="-4.6148593103052707E-2"/>
                </c:manualLayout>
              </c:layout>
              <c:spPr>
                <a:solidFill>
                  <a:prstClr val="white"/>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7001485315424503"/>
                      <c:h val="0.22117415161289408"/>
                    </c:manualLayout>
                  </c15:layout>
                </c:ext>
                <c:ext xmlns:c16="http://schemas.microsoft.com/office/drawing/2014/chart" uri="{C3380CC4-5D6E-409C-BE32-E72D297353CC}">
                  <c16:uniqueId val="{00000001-31A0-4FA9-9BDF-773E2C33BB81}"/>
                </c:ext>
              </c:extLst>
            </c:dLbl>
            <c:dLbl>
              <c:idx val="1"/>
              <c:spPr>
                <a:solidFill>
                  <a:prstClr val="white"/>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2180453822615886"/>
                      <c:h val="0.11831999125109362"/>
                    </c:manualLayout>
                  </c15:layout>
                </c:ext>
                <c:ext xmlns:c16="http://schemas.microsoft.com/office/drawing/2014/chart" uri="{C3380CC4-5D6E-409C-BE32-E72D297353CC}">
                  <c16:uniqueId val="{00000003-31A0-4FA9-9BDF-773E2C33BB81}"/>
                </c:ext>
              </c:extLst>
            </c:dLbl>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Sheet1!$A$2:$A$3</c:f>
              <c:strCache>
                <c:ptCount val="2"/>
                <c:pt idx="0">
                  <c:v>New</c:v>
                </c:pt>
                <c:pt idx="1">
                  <c:v>Returning</c:v>
                </c:pt>
              </c:strCache>
            </c:strRef>
          </c:cat>
          <c:val>
            <c:numRef>
              <c:f>Sheet1!$B$2:$B$3</c:f>
              <c:numCache>
                <c:formatCode>General</c:formatCode>
                <c:ptCount val="2"/>
                <c:pt idx="0">
                  <c:v>2454</c:v>
                </c:pt>
                <c:pt idx="1">
                  <c:v>556</c:v>
                </c:pt>
              </c:numCache>
            </c:numRef>
          </c:val>
          <c:extLst>
            <c:ext xmlns:c16="http://schemas.microsoft.com/office/drawing/2014/chart" uri="{C3380CC4-5D6E-409C-BE32-E72D297353CC}">
              <c16:uniqueId val="{00000004-31A0-4FA9-9BDF-773E2C33BB81}"/>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2022: Universe</a:t>
            </a:r>
            <a:r>
              <a:rPr lang="en-US" baseline="0" dirty="0"/>
              <a:t>- 2358</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2021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C37-4A91-9546-05DEF466910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C37-4A91-9546-05DEF466910E}"/>
              </c:ext>
            </c:extLst>
          </c:dPt>
          <c:dLbls>
            <c:dLbl>
              <c:idx val="0"/>
              <c:layout>
                <c:manualLayout>
                  <c:x val="6.6708860335421255E-2"/>
                  <c:y val="-2.3573347570409353E-2"/>
                </c:manualLayout>
              </c:layout>
              <c:spPr>
                <a:solidFill>
                  <a:prstClr val="white"/>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1249724420672656"/>
                      <c:h val="0.26632464267818079"/>
                    </c:manualLayout>
                  </c15:layout>
                </c:ext>
                <c:ext xmlns:c16="http://schemas.microsoft.com/office/drawing/2014/chart" uri="{C3380CC4-5D6E-409C-BE32-E72D297353CC}">
                  <c16:uniqueId val="{00000001-1C37-4A91-9546-05DEF466910E}"/>
                </c:ext>
              </c:extLst>
            </c:dLbl>
            <c:dLbl>
              <c:idx val="1"/>
              <c:tx>
                <c:rich>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fld id="{88037A83-EAC6-4F55-A259-F10C70603164}" type="CATEGORYNAME">
                      <a:rPr lang="en-US"/>
                      <a:pPr>
                        <a:defRPr/>
                      </a:pPr>
                      <a:t>[CATEGORY NAME]</a:t>
                    </a:fld>
                    <a:r>
                      <a:rPr lang="en-US" baseline="0" dirty="0"/>
                      <a:t>, </a:t>
                    </a:r>
                    <a:fld id="{AFDAF140-0911-4030-A0BA-1FDE88162F7E}" type="VALUE">
                      <a:rPr lang="en-US" baseline="0" smtClean="0"/>
                      <a:pPr>
                        <a:defRPr/>
                      </a:pPr>
                      <a:t>[VALUE]</a:t>
                    </a:fld>
                    <a:r>
                      <a:rPr lang="en-US" baseline="0" dirty="0"/>
                      <a:t>, </a:t>
                    </a:r>
                    <a:fld id="{187E28B5-48A1-4229-AACF-A042D700444C}" type="PERCENTAGE">
                      <a:rPr lang="en-US" baseline="0"/>
                      <a:pPr>
                        <a:defRPr/>
                      </a:pPr>
                      <a:t>[PERCENTAGE]</a:t>
                    </a:fld>
                    <a:endParaRPr lang="en-US" baseline="0" dirty="0"/>
                  </a:p>
                </c:rich>
              </c:tx>
              <c:spPr>
                <a:solidFill>
                  <a:prstClr val="white"/>
                </a:solidFill>
                <a:ln>
                  <a:solidFill>
                    <a:srgbClr val="000000">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0525260915530205"/>
                      <c:h val="0.12387557390104416"/>
                    </c:manualLayout>
                  </c15:layout>
                  <c15:dlblFieldTable/>
                  <c15:showDataLabelsRange val="0"/>
                </c:ext>
                <c:ext xmlns:c16="http://schemas.microsoft.com/office/drawing/2014/chart" uri="{C3380CC4-5D6E-409C-BE32-E72D297353CC}">
                  <c16:uniqueId val="{00000003-1C37-4A91-9546-05DEF466910E}"/>
                </c:ext>
              </c:extLst>
            </c:dLbl>
            <c:spPr>
              <a:solidFill>
                <a:schemeClr val="lt1"/>
              </a:solidFill>
              <a:ln>
                <a:solidFill>
                  <a:schemeClr val="dk1">
                    <a:lumMod val="25000"/>
                    <a:lumOff val="75000"/>
                  </a:scheme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1"/>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Sheet1!$A$2:$A$3</c:f>
              <c:strCache>
                <c:ptCount val="2"/>
                <c:pt idx="0">
                  <c:v>New</c:v>
                </c:pt>
                <c:pt idx="1">
                  <c:v>Returning</c:v>
                </c:pt>
              </c:strCache>
            </c:strRef>
          </c:cat>
          <c:val>
            <c:numRef>
              <c:f>Sheet1!$B$2:$B$3</c:f>
              <c:numCache>
                <c:formatCode>General</c:formatCode>
                <c:ptCount val="2"/>
                <c:pt idx="0">
                  <c:v>1691</c:v>
                </c:pt>
                <c:pt idx="1">
                  <c:v>667</c:v>
                </c:pt>
              </c:numCache>
            </c:numRef>
          </c:val>
          <c:extLst>
            <c:ext xmlns:c16="http://schemas.microsoft.com/office/drawing/2014/chart" uri="{C3380CC4-5D6E-409C-BE32-E72D297353CC}">
              <c16:uniqueId val="{00000004-1C37-4A91-9546-05DEF466910E}"/>
            </c:ext>
          </c:extLst>
        </c:ser>
        <c:dLbls>
          <c:showLegendKey val="0"/>
          <c:showVal val="0"/>
          <c:showCatName val="0"/>
          <c:showSerName val="0"/>
          <c:showPercent val="0"/>
          <c:showBubbleSize val="0"/>
          <c:showLeaderLines val="0"/>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Exits</a:t>
            </a:r>
            <a:r>
              <a:rPr lang="en-US" baseline="0" dirty="0"/>
              <a:t> from </a:t>
            </a:r>
            <a:r>
              <a:rPr lang="en-US" dirty="0"/>
              <a:t>SO to PH</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6DAA-48E0-90C9-AFBAD97C0E5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6DAA-48E0-90C9-AFBAD97C0E5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6DAA-48E0-90C9-AFBAD97C0E5D}"/>
              </c:ext>
            </c:extLst>
          </c:dPt>
          <c:dLbls>
            <c:dLbl>
              <c:idx val="0"/>
              <c:spPr>
                <a:noFill/>
                <a:ln>
                  <a:noFill/>
                </a:ln>
                <a:effectLst/>
              </c:spPr>
              <c:txPr>
                <a:bodyPr rot="0" spcFirstLastPara="1" vertOverflow="ellipsis" vert="horz" wrap="square" lIns="38100" tIns="19050" rIns="38100" bIns="19050" anchor="ctr" anchorCtr="1">
                  <a:noAutofit/>
                </a:bodyPr>
                <a:lstStyle/>
                <a:p>
                  <a:pPr>
                    <a:defRPr sz="2500" b="1"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layout>
                    <c:manualLayout>
                      <c:w val="0.1533867067035096"/>
                      <c:h val="8.9821352575424437E-2"/>
                    </c:manualLayout>
                  </c15:layout>
                </c:ext>
                <c:ext xmlns:c16="http://schemas.microsoft.com/office/drawing/2014/chart" uri="{C3380CC4-5D6E-409C-BE32-E72D297353CC}">
                  <c16:uniqueId val="{00000002-6DAA-48E0-90C9-AFBAD97C0E5D}"/>
                </c:ext>
              </c:extLst>
            </c:dLbl>
            <c:dLbl>
              <c:idx val="1"/>
              <c:layout>
                <c:manualLayout>
                  <c:x val="-8.8858504468095317E-2"/>
                  <c:y val="-0.1078977531933102"/>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DAA-48E0-90C9-AFBAD97C0E5D}"/>
                </c:ext>
              </c:extLst>
            </c:dLbl>
            <c:spPr>
              <a:noFill/>
              <a:ln>
                <a:noFill/>
              </a:ln>
              <a:effectLst/>
            </c:spPr>
            <c:txPr>
              <a:bodyPr rot="0" spcFirstLastPara="1" vertOverflow="ellipsis" vert="horz" wrap="square" lIns="38100" tIns="19050" rIns="38100" bIns="19050" anchor="ctr" anchorCtr="1">
                <a:spAutoFit/>
              </a:bodyPr>
              <a:lstStyle/>
              <a:p>
                <a:pPr>
                  <a:defRPr sz="2500" b="1"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Exit to TH</c:v>
                </c:pt>
                <c:pt idx="1">
                  <c:v>Exit to PH</c:v>
                </c:pt>
                <c:pt idx="2">
                  <c:v>(-) Exits</c:v>
                </c:pt>
              </c:strCache>
            </c:strRef>
          </c:cat>
          <c:val>
            <c:numRef>
              <c:f>Sheet1!$B$2:$B$4</c:f>
              <c:numCache>
                <c:formatCode>General</c:formatCode>
                <c:ptCount val="3"/>
                <c:pt idx="0">
                  <c:v>437</c:v>
                </c:pt>
                <c:pt idx="1">
                  <c:v>70</c:v>
                </c:pt>
                <c:pt idx="2">
                  <c:v>1042</c:v>
                </c:pt>
              </c:numCache>
            </c:numRef>
          </c:val>
          <c:extLst>
            <c:ext xmlns:c16="http://schemas.microsoft.com/office/drawing/2014/chart" uri="{C3380CC4-5D6E-409C-BE32-E72D297353CC}">
              <c16:uniqueId val="{00000000-6DAA-48E0-90C9-AFBAD97C0E5D}"/>
            </c:ext>
          </c:extLst>
        </c:ser>
        <c:dLbls>
          <c:dLblPos val="ctr"/>
          <c:showLegendKey val="0"/>
          <c:showVal val="1"/>
          <c:showCatName val="0"/>
          <c:showSerName val="0"/>
          <c:showPercent val="0"/>
          <c:showBubbleSize val="0"/>
          <c:showLeaderLines val="1"/>
        </c:dLbls>
        <c:firstSliceAng val="39"/>
      </c:pieChart>
      <c:spPr>
        <a:noFill/>
        <a:ln>
          <a:noFill/>
        </a:ln>
        <a:effectLst/>
      </c:spPr>
    </c:plotArea>
    <c:legend>
      <c:legendPos val="b"/>
      <c:layout>
        <c:manualLayout>
          <c:xMode val="edge"/>
          <c:yMode val="edge"/>
          <c:x val="0.1670878900100228"/>
          <c:y val="0.941019881590618"/>
          <c:w val="0.74681510601678247"/>
          <c:h val="5.898011840938210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Exits</a:t>
            </a:r>
            <a:r>
              <a:rPr lang="en-US" baseline="0" dirty="0"/>
              <a:t> from </a:t>
            </a:r>
            <a:r>
              <a:rPr lang="en-US" dirty="0"/>
              <a:t>ES,TH &amp; RRH to PH</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2">
                  <a:shade val="76000"/>
                </a:schemeClr>
              </a:solidFill>
              <a:ln w="19050">
                <a:solidFill>
                  <a:schemeClr val="lt1"/>
                </a:solidFill>
              </a:ln>
              <a:effectLst/>
            </c:spPr>
            <c:extLst>
              <c:ext xmlns:c16="http://schemas.microsoft.com/office/drawing/2014/chart" uri="{C3380CC4-5D6E-409C-BE32-E72D297353CC}">
                <c16:uniqueId val="{00000001-1552-4D60-A63D-934F20EEF6B2}"/>
              </c:ext>
            </c:extLst>
          </c:dPt>
          <c:dPt>
            <c:idx val="1"/>
            <c:bubble3D val="0"/>
            <c:spPr>
              <a:solidFill>
                <a:schemeClr val="accent2">
                  <a:tint val="77000"/>
                </a:schemeClr>
              </a:solidFill>
              <a:ln w="19050">
                <a:solidFill>
                  <a:schemeClr val="lt1"/>
                </a:solidFill>
              </a:ln>
              <a:effectLst/>
            </c:spPr>
            <c:extLst>
              <c:ext xmlns:c16="http://schemas.microsoft.com/office/drawing/2014/chart" uri="{C3380CC4-5D6E-409C-BE32-E72D297353CC}">
                <c16:uniqueId val="{00000003-1552-4D60-A63D-934F20EEF6B2}"/>
              </c:ext>
            </c:extLst>
          </c:dPt>
          <c:dLbls>
            <c:dLbl>
              <c:idx val="0"/>
              <c:layout>
                <c:manualLayout>
                  <c:x val="-0.26105681683424131"/>
                  <c:y val="6.4780709685811316E-2"/>
                </c:manualLayout>
              </c:layout>
              <c:tx>
                <c:rich>
                  <a:bodyPr/>
                  <a:lstStyle/>
                  <a:p>
                    <a:fld id="{26D9FF7C-D4DF-47FB-BE6C-2175B82FED9F}" type="VALUE">
                      <a:rPr lang="en-US" smtClean="0"/>
                      <a:pPr/>
                      <a:t>[VALUE]</a:t>
                    </a:fld>
                    <a:r>
                      <a:rPr lang="en-US" dirty="0"/>
                      <a:t>, 39%</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552-4D60-A63D-934F20EEF6B2}"/>
                </c:ext>
              </c:extLst>
            </c:dLbl>
            <c:spPr>
              <a:noFill/>
              <a:ln>
                <a:noFill/>
              </a:ln>
              <a:effectLst/>
            </c:spPr>
            <c:txPr>
              <a:bodyPr rot="0" spcFirstLastPara="1" vertOverflow="ellipsis" vert="horz" wrap="square" lIns="38100" tIns="19050" rIns="38100" bIns="19050" anchor="ctr" anchorCtr="1">
                <a:spAutoFit/>
              </a:bodyPr>
              <a:lstStyle/>
              <a:p>
                <a:pPr>
                  <a:defRPr sz="2500" b="1"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Exit to PH</c:v>
                </c:pt>
                <c:pt idx="1">
                  <c:v>(-) Exits</c:v>
                </c:pt>
              </c:strCache>
            </c:strRef>
          </c:cat>
          <c:val>
            <c:numRef>
              <c:f>Sheet1!$B$2:$B$3</c:f>
              <c:numCache>
                <c:formatCode>General</c:formatCode>
                <c:ptCount val="2"/>
                <c:pt idx="0">
                  <c:v>904</c:v>
                </c:pt>
                <c:pt idx="1">
                  <c:v>1431</c:v>
                </c:pt>
              </c:numCache>
            </c:numRef>
          </c:val>
          <c:extLst>
            <c:ext xmlns:c16="http://schemas.microsoft.com/office/drawing/2014/chart" uri="{C3380CC4-5D6E-409C-BE32-E72D297353CC}">
              <c16:uniqueId val="{00000006-1552-4D60-A63D-934F20EEF6B2}"/>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670878900100228"/>
          <c:y val="0.941019881590618"/>
          <c:w val="0.63849115452501048"/>
          <c:h val="5.898011840938210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PH Retention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4">
                  <a:tint val="77000"/>
                </a:schemeClr>
              </a:solidFill>
              <a:ln w="19050">
                <a:solidFill>
                  <a:schemeClr val="lt1"/>
                </a:solidFill>
              </a:ln>
              <a:effectLst/>
            </c:spPr>
            <c:extLst>
              <c:ext xmlns:c16="http://schemas.microsoft.com/office/drawing/2014/chart" uri="{C3380CC4-5D6E-409C-BE32-E72D297353CC}">
                <c16:uniqueId val="{00000001-38C3-4696-B0C7-F0956FBD288F}"/>
              </c:ext>
            </c:extLst>
          </c:dPt>
          <c:dPt>
            <c:idx val="1"/>
            <c:bubble3D val="0"/>
            <c:spPr>
              <a:solidFill>
                <a:schemeClr val="accent4">
                  <a:shade val="76000"/>
                </a:schemeClr>
              </a:solidFill>
              <a:ln w="19050">
                <a:solidFill>
                  <a:schemeClr val="lt1"/>
                </a:solidFill>
              </a:ln>
              <a:effectLst/>
            </c:spPr>
            <c:extLst>
              <c:ext xmlns:c16="http://schemas.microsoft.com/office/drawing/2014/chart" uri="{C3380CC4-5D6E-409C-BE32-E72D297353CC}">
                <c16:uniqueId val="{00000003-38C3-4696-B0C7-F0956FBD288F}"/>
              </c:ext>
            </c:extLst>
          </c:dPt>
          <c:dLbls>
            <c:dLbl>
              <c:idx val="0"/>
              <c:layout>
                <c:manualLayout>
                  <c:x val="-0.25824005337190736"/>
                  <c:y val="-0.24700033274437166"/>
                </c:manualLayout>
              </c:layout>
              <c:tx>
                <c:rich>
                  <a:bodyPr/>
                  <a:lstStyle/>
                  <a:p>
                    <a:fld id="{26D9FF7C-D4DF-47FB-BE6C-2175B82FED9F}" type="VALUE">
                      <a:rPr lang="en-US" smtClean="0"/>
                      <a:pPr/>
                      <a:t>[VALUE]</a:t>
                    </a:fld>
                    <a:r>
                      <a:rPr lang="en-US" dirty="0"/>
                      <a:t>, 95%</a:t>
                    </a:r>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8C3-4696-B0C7-F0956FBD288F}"/>
                </c:ext>
              </c:extLst>
            </c:dLbl>
            <c:dLbl>
              <c:idx val="1"/>
              <c:layout>
                <c:manualLayout>
                  <c:x val="4.2429823504975608E-2"/>
                  <c:y val="0.14906440485054195"/>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8C3-4696-B0C7-F0956FBD288F}"/>
                </c:ext>
              </c:extLst>
            </c:dLbl>
            <c:spPr>
              <a:noFill/>
              <a:ln>
                <a:noFill/>
              </a:ln>
              <a:effectLst/>
            </c:spPr>
            <c:txPr>
              <a:bodyPr rot="0" spcFirstLastPara="1" vertOverflow="ellipsis" vert="horz" wrap="square" lIns="38100" tIns="19050" rIns="38100" bIns="19050" anchor="ctr" anchorCtr="1">
                <a:spAutoFit/>
              </a:bodyPr>
              <a:lstStyle/>
              <a:p>
                <a:pPr>
                  <a:defRPr sz="2500" b="1" i="0" u="none" strike="noStrike" kern="1200" baseline="0">
                    <a:solidFill>
                      <a:schemeClr val="tx2"/>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PH Retention</c:v>
                </c:pt>
                <c:pt idx="1">
                  <c:v>(-) Exits</c:v>
                </c:pt>
              </c:strCache>
            </c:strRef>
          </c:cat>
          <c:val>
            <c:numRef>
              <c:f>Sheet1!$B$2:$B$3</c:f>
              <c:numCache>
                <c:formatCode>General</c:formatCode>
                <c:ptCount val="2"/>
                <c:pt idx="0">
                  <c:v>761</c:v>
                </c:pt>
                <c:pt idx="1">
                  <c:v>40</c:v>
                </c:pt>
              </c:numCache>
            </c:numRef>
          </c:val>
          <c:extLst>
            <c:ext xmlns:c16="http://schemas.microsoft.com/office/drawing/2014/chart" uri="{C3380CC4-5D6E-409C-BE32-E72D297353CC}">
              <c16:uniqueId val="{00000004-38C3-4696-B0C7-F0956FBD288F}"/>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670878900100228"/>
          <c:y val="0.941019881590618"/>
          <c:w val="0.63849115452501048"/>
          <c:h val="5.898011840938210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withinLinearReversed" id="24">
  <a:schemeClr val="accent4"/>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04AAC8-AEA8-45E6-8EF2-8911F2DF5820}" type="datetimeFigureOut">
              <a:t>5/11/2023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CECC7-A15B-4C26-BFF5-C72AAFD4442A}" type="slidenum">
              <a:t>‹#›</a:t>
            </a:fld>
            <a:endParaRPr lang="en-US"/>
          </a:p>
        </p:txBody>
      </p:sp>
    </p:spTree>
    <p:extLst>
      <p:ext uri="{BB962C8B-B14F-4D97-AF65-F5344CB8AC3E}">
        <p14:creationId xmlns:p14="http://schemas.microsoft.com/office/powerpoint/2010/main" val="2469196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Present brief over view and invitation to a follow up discussion series where we'll have time to unpack the data and discuss in more depth. We'll also be drawing connecting between these major reporting that is submitted by Fresno Housing as the HMIS Lead and the work we're doing with BFZ during the Action Camps. </a:t>
            </a:r>
            <a:endParaRPr lang="en-US" dirty="0"/>
          </a:p>
        </p:txBody>
      </p:sp>
      <p:sp>
        <p:nvSpPr>
          <p:cNvPr id="4" name="Slide Number Placeholder 3"/>
          <p:cNvSpPr>
            <a:spLocks noGrp="1"/>
          </p:cNvSpPr>
          <p:nvPr>
            <p:ph type="sldNum" sz="quarter" idx="5"/>
          </p:nvPr>
        </p:nvSpPr>
        <p:spPr/>
        <p:txBody>
          <a:bodyPr/>
          <a:lstStyle/>
          <a:p>
            <a:fld id="{EF2CECC7-A15B-4C26-BFF5-C72AAFD4442A}" type="slidenum">
              <a:t>1</a:t>
            </a:fld>
            <a:endParaRPr lang="en-US"/>
          </a:p>
        </p:txBody>
      </p:sp>
    </p:spTree>
    <p:extLst>
      <p:ext uri="{BB962C8B-B14F-4D97-AF65-F5344CB8AC3E}">
        <p14:creationId xmlns:p14="http://schemas.microsoft.com/office/powerpoint/2010/main" val="3968122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Background about System Performance Measures These are the priorities that HUD has established and evaluated CoC's on since 2014. They're due every year in late February.</a:t>
            </a:r>
          </a:p>
        </p:txBody>
      </p:sp>
      <p:sp>
        <p:nvSpPr>
          <p:cNvPr id="4" name="Slide Number Placeholder 3"/>
          <p:cNvSpPr>
            <a:spLocks noGrp="1"/>
          </p:cNvSpPr>
          <p:nvPr>
            <p:ph type="sldNum" sz="quarter" idx="5"/>
          </p:nvPr>
        </p:nvSpPr>
        <p:spPr/>
        <p:txBody>
          <a:bodyPr/>
          <a:lstStyle/>
          <a:p>
            <a:fld id="{EF2CECC7-A15B-4C26-BFF5-C72AAFD4442A}" type="slidenum">
              <a:t>2</a:t>
            </a:fld>
            <a:endParaRPr lang="en-US"/>
          </a:p>
        </p:txBody>
      </p:sp>
    </p:spTree>
    <p:extLst>
      <p:ext uri="{BB962C8B-B14F-4D97-AF65-F5344CB8AC3E}">
        <p14:creationId xmlns:p14="http://schemas.microsoft.com/office/powerpoint/2010/main" val="1950176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Measure 3 we’re looking at the number of persons who became homeless for the first time. The first time participants are shown in the golden yellow portion of the pies. The teal portion of the pies are representing participants who have re entered into ES or TH projects after being placed in PH. We see that total number of persons entered into ES and TH projects went down from 3010 to 2358 (-652 persons). As part of the overall decrease we see that new participants also went down from 2454 to 1691 (-763 less than in 2021). Returning persons went up in 2022 by about 100 people. </a:t>
            </a:r>
          </a:p>
        </p:txBody>
      </p:sp>
      <p:sp>
        <p:nvSpPr>
          <p:cNvPr id="4" name="Slide Number Placeholder 3"/>
          <p:cNvSpPr>
            <a:spLocks noGrp="1"/>
          </p:cNvSpPr>
          <p:nvPr>
            <p:ph type="sldNum" sz="quarter" idx="5"/>
          </p:nvPr>
        </p:nvSpPr>
        <p:spPr/>
        <p:txBody>
          <a:bodyPr/>
          <a:lstStyle/>
          <a:p>
            <a:fld id="{EF2CECC7-A15B-4C26-BFF5-C72AAFD4442A}" type="slidenum">
              <a:t>3</a:t>
            </a:fld>
            <a:endParaRPr lang="en-US"/>
          </a:p>
        </p:txBody>
      </p:sp>
    </p:spTree>
    <p:extLst>
      <p:ext uri="{BB962C8B-B14F-4D97-AF65-F5344CB8AC3E}">
        <p14:creationId xmlns:p14="http://schemas.microsoft.com/office/powerpoint/2010/main" val="1233745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In Measure 7 we’re looking at successful placement and retention in PH. The first pie shows number of exits from SO to PH, in 2022 between TH and PH, 33% of our exits were positive. This percentage was the same in 2021. In the blue pie we’re looking at exits from ES, Transitional Housing and RRH to PH. In 2022, our percentage went up by 1% to 39% (904 persons). In the pink pie we see that in 2022 our percentage of participant retention in PH was 95%. 95% is great though this was a reduction from 98% in 2021. While the percentage went down the number of people universe increased from 667 to 801. </a:t>
            </a:r>
          </a:p>
        </p:txBody>
      </p:sp>
      <p:sp>
        <p:nvSpPr>
          <p:cNvPr id="4" name="Slide Number Placeholder 3"/>
          <p:cNvSpPr>
            <a:spLocks noGrp="1"/>
          </p:cNvSpPr>
          <p:nvPr>
            <p:ph type="sldNum" sz="quarter" idx="5"/>
          </p:nvPr>
        </p:nvSpPr>
        <p:spPr/>
        <p:txBody>
          <a:bodyPr/>
          <a:lstStyle/>
          <a:p>
            <a:fld id="{EF2CECC7-A15B-4C26-BFF5-C72AAFD4442A}" type="slidenum">
              <a:t>4</a:t>
            </a:fld>
            <a:endParaRPr lang="en-US"/>
          </a:p>
        </p:txBody>
      </p:sp>
    </p:spTree>
    <p:extLst>
      <p:ext uri="{BB962C8B-B14F-4D97-AF65-F5344CB8AC3E}">
        <p14:creationId xmlns:p14="http://schemas.microsoft.com/office/powerpoint/2010/main" val="810389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5/11/2023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98600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95427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22530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694648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968450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5/11/2023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468643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5/11/2023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098165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323710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5/11/2023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06352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5/11/2023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429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5/11/2023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283988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5/11/2023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3183683360"/>
      </p:ext>
    </p:extLst>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2" r:id="rId6"/>
    <p:sldLayoutId id="2147484038" r:id="rId7"/>
    <p:sldLayoutId id="2147484039" r:id="rId8"/>
    <p:sldLayoutId id="2147484040" r:id="rId9"/>
    <p:sldLayoutId id="2147484041" r:id="rId10"/>
    <p:sldLayoutId id="2147484043"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5" name="Rectangle 79">
            <a:extLst>
              <a:ext uri="{FF2B5EF4-FFF2-40B4-BE49-F238E27FC236}">
                <a16:creationId xmlns:a16="http://schemas.microsoft.com/office/drawing/2014/main" id="{68AF5748-FED8-45BA-8631-26D1D10F32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62055" y="3203924"/>
            <a:ext cx="4599506" cy="2609403"/>
          </a:xfrm>
        </p:spPr>
        <p:txBody>
          <a:bodyPr vert="horz" lIns="91440" tIns="45720" rIns="91440" bIns="45720" rtlCol="0" anchor="t">
            <a:normAutofit fontScale="90000"/>
          </a:bodyPr>
          <a:lstStyle/>
          <a:p>
            <a:pPr algn="ctr"/>
            <a:r>
              <a:rPr lang="en-US" sz="4000" dirty="0" err="1">
                <a:ea typeface="+mj-lt"/>
                <a:cs typeface="+mj-lt"/>
              </a:rPr>
              <a:t>FMCoC</a:t>
            </a:r>
            <a:r>
              <a:rPr lang="en-US" sz="4000" dirty="0">
                <a:ea typeface="+mj-lt"/>
                <a:cs typeface="+mj-lt"/>
              </a:rPr>
              <a:t> 2022 </a:t>
            </a:r>
            <a:br>
              <a:rPr lang="en-US" sz="4000" dirty="0">
                <a:ea typeface="+mj-lt"/>
                <a:cs typeface="+mj-lt"/>
              </a:rPr>
            </a:br>
            <a:r>
              <a:rPr lang="en-US" sz="4000" dirty="0">
                <a:ea typeface="+mj-lt"/>
                <a:cs typeface="+mj-lt"/>
              </a:rPr>
              <a:t>System Performance Measures Series</a:t>
            </a:r>
            <a:br>
              <a:rPr lang="en-US" sz="4000" dirty="0">
                <a:ea typeface="+mj-lt"/>
                <a:cs typeface="+mj-lt"/>
              </a:rPr>
            </a:br>
            <a:r>
              <a:rPr lang="en-US" sz="4000" dirty="0">
                <a:ea typeface="+mj-lt"/>
                <a:cs typeface="+mj-lt"/>
              </a:rPr>
              <a:t>Part 3</a:t>
            </a:r>
          </a:p>
        </p:txBody>
      </p:sp>
      <p:sp>
        <p:nvSpPr>
          <p:cNvPr id="86" name="Rectangle 8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 name="Rectangle 83">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Graph">
            <a:extLst>
              <a:ext uri="{FF2B5EF4-FFF2-40B4-BE49-F238E27FC236}">
                <a16:creationId xmlns:a16="http://schemas.microsoft.com/office/drawing/2014/main" id="{C2BC26B1-2D78-C44B-1EC9-313BD65278E7}"/>
              </a:ext>
            </a:extLst>
          </p:cNvPr>
          <p:cNvPicPr>
            <a:picLocks noChangeAspect="1"/>
          </p:cNvPicPr>
          <p:nvPr/>
        </p:nvPicPr>
        <p:blipFill rotWithShape="1">
          <a:blip r:embed="rId3"/>
          <a:srcRect l="11086" r="26416" b="2"/>
          <a:stretch/>
        </p:blipFill>
        <p:spPr>
          <a:xfrm>
            <a:off x="449157" y="597805"/>
            <a:ext cx="5455315" cy="5455380"/>
          </a:xfrm>
          <a:prstGeom prst="rect">
            <a:avLst/>
          </a:prstGeom>
        </p:spPr>
      </p:pic>
      <p:pic>
        <p:nvPicPr>
          <p:cNvPr id="12" name="Picture 13">
            <a:extLst>
              <a:ext uri="{FF2B5EF4-FFF2-40B4-BE49-F238E27FC236}">
                <a16:creationId xmlns:a16="http://schemas.microsoft.com/office/drawing/2014/main" id="{9FB5FB13-2D12-588E-2BCD-D4E0F66AB5EE}"/>
              </a:ext>
            </a:extLst>
          </p:cNvPr>
          <p:cNvPicPr>
            <a:picLocks noChangeAspect="1"/>
          </p:cNvPicPr>
          <p:nvPr/>
        </p:nvPicPr>
        <p:blipFill>
          <a:blip r:embed="rId4"/>
          <a:stretch>
            <a:fillRect/>
          </a:stretch>
        </p:blipFill>
        <p:spPr>
          <a:xfrm>
            <a:off x="8174773" y="999893"/>
            <a:ext cx="1752600" cy="1828800"/>
          </a:xfrm>
          <a:prstGeom prst="rect">
            <a:avLst/>
          </a:prstGeom>
        </p:spPr>
      </p:pic>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C8E30-2933-FD52-EC7B-2EB37E073B03}"/>
              </a:ext>
            </a:extLst>
          </p:cNvPr>
          <p:cNvSpPr>
            <a:spLocks noGrp="1"/>
          </p:cNvSpPr>
          <p:nvPr>
            <p:ph type="title"/>
          </p:nvPr>
        </p:nvSpPr>
        <p:spPr>
          <a:xfrm>
            <a:off x="1050519" y="353494"/>
            <a:ext cx="10168128" cy="845040"/>
          </a:xfrm>
        </p:spPr>
        <p:txBody>
          <a:bodyPr/>
          <a:lstStyle/>
          <a:p>
            <a:r>
              <a:rPr lang="en-US" dirty="0"/>
              <a:t>System Performance Measures</a:t>
            </a:r>
          </a:p>
        </p:txBody>
      </p:sp>
      <p:sp>
        <p:nvSpPr>
          <p:cNvPr id="3" name="Content Placeholder 2">
            <a:extLst>
              <a:ext uri="{FF2B5EF4-FFF2-40B4-BE49-F238E27FC236}">
                <a16:creationId xmlns:a16="http://schemas.microsoft.com/office/drawing/2014/main" id="{9E3124F0-3720-1A1B-AB0F-EF305307F0DD}"/>
              </a:ext>
            </a:extLst>
          </p:cNvPr>
          <p:cNvSpPr>
            <a:spLocks noGrp="1"/>
          </p:cNvSpPr>
          <p:nvPr>
            <p:ph idx="1"/>
          </p:nvPr>
        </p:nvSpPr>
        <p:spPr>
          <a:xfrm>
            <a:off x="799617" y="2478024"/>
            <a:ext cx="10484079" cy="3694176"/>
          </a:xfrm>
        </p:spPr>
        <p:txBody>
          <a:bodyPr vert="horz" lIns="91440" tIns="45720" rIns="91440" bIns="45720" rtlCol="0" anchor="t">
            <a:noAutofit/>
          </a:bodyPr>
          <a:lstStyle/>
          <a:p>
            <a:pPr>
              <a:lnSpc>
                <a:spcPct val="100000"/>
              </a:lnSpc>
            </a:pPr>
            <a:r>
              <a:rPr lang="en-US" sz="2000" b="1" dirty="0">
                <a:solidFill>
                  <a:schemeClr val="bg2">
                    <a:lumMod val="50000"/>
                  </a:schemeClr>
                </a:solidFill>
              </a:rPr>
              <a:t>Measure 1: Length of Time Persons Remain Homeless</a:t>
            </a:r>
            <a:endParaRPr lang="en-US" sz="2000" dirty="0">
              <a:solidFill>
                <a:schemeClr val="bg2">
                  <a:lumMod val="50000"/>
                </a:schemeClr>
              </a:solidFill>
            </a:endParaRPr>
          </a:p>
          <a:p>
            <a:pPr>
              <a:lnSpc>
                <a:spcPct val="100000"/>
              </a:lnSpc>
            </a:pPr>
            <a:r>
              <a:rPr lang="en-US" sz="2000" b="1" dirty="0">
                <a:solidFill>
                  <a:schemeClr val="bg2">
                    <a:lumMod val="50000"/>
                  </a:schemeClr>
                </a:solidFill>
              </a:rPr>
              <a:t>Measure 2: The Extent to which Persons who Exit Homelessness to Permanent Housing Destinations Return to Homelessness</a:t>
            </a:r>
            <a:endParaRPr lang="en-US" sz="2000" dirty="0">
              <a:solidFill>
                <a:schemeClr val="bg2">
                  <a:lumMod val="50000"/>
                </a:schemeClr>
              </a:solidFill>
            </a:endParaRPr>
          </a:p>
          <a:p>
            <a:pPr>
              <a:lnSpc>
                <a:spcPct val="100000"/>
              </a:lnSpc>
            </a:pPr>
            <a:r>
              <a:rPr lang="en-US" sz="2000" b="1" dirty="0">
                <a:solidFill>
                  <a:schemeClr val="bg2">
                    <a:lumMod val="50000"/>
                  </a:schemeClr>
                </a:solidFill>
              </a:rPr>
              <a:t>Measure 3: Number of Homeless Persons</a:t>
            </a:r>
          </a:p>
          <a:p>
            <a:pPr>
              <a:lnSpc>
                <a:spcPct val="100000"/>
              </a:lnSpc>
            </a:pPr>
            <a:r>
              <a:rPr lang="en-US" sz="2000" b="1" dirty="0">
                <a:solidFill>
                  <a:schemeClr val="bg2">
                    <a:lumMod val="50000"/>
                  </a:schemeClr>
                </a:solidFill>
              </a:rPr>
              <a:t>Measure 4: Employment and Income Growth for Homeless Persons in CoC Program-funded Projects</a:t>
            </a:r>
          </a:p>
          <a:p>
            <a:pPr>
              <a:lnSpc>
                <a:spcPct val="100000"/>
              </a:lnSpc>
            </a:pPr>
            <a:r>
              <a:rPr lang="en-US" sz="2000" b="1" dirty="0">
                <a:solidFill>
                  <a:schemeClr val="tx1">
                    <a:lumMod val="75000"/>
                    <a:lumOff val="25000"/>
                  </a:schemeClr>
                </a:solidFill>
              </a:rPr>
              <a:t>Measure 5: Number of Persons who Became Homeless for the First Time</a:t>
            </a:r>
          </a:p>
          <a:p>
            <a:pPr>
              <a:lnSpc>
                <a:spcPct val="100000"/>
              </a:lnSpc>
            </a:pPr>
            <a:r>
              <a:rPr lang="en-US" sz="2000" b="1" dirty="0">
                <a:solidFill>
                  <a:schemeClr val="tx1">
                    <a:lumMod val="75000"/>
                    <a:lumOff val="25000"/>
                  </a:schemeClr>
                </a:solidFill>
              </a:rPr>
              <a:t>Measure 7: Successful Placement from Street Outreach and Successful Placement in or Retention of Permanent Housing</a:t>
            </a:r>
          </a:p>
          <a:p>
            <a:endParaRPr lang="en-US" b="1" dirty="0"/>
          </a:p>
          <a:p>
            <a:endParaRPr lang="en-US" dirty="0"/>
          </a:p>
        </p:txBody>
      </p:sp>
      <p:sp>
        <p:nvSpPr>
          <p:cNvPr id="4" name="TextBox 3">
            <a:extLst>
              <a:ext uri="{FF2B5EF4-FFF2-40B4-BE49-F238E27FC236}">
                <a16:creationId xmlns:a16="http://schemas.microsoft.com/office/drawing/2014/main" id="{7556B677-BD01-8196-A52C-334E46C6B1BF}"/>
              </a:ext>
            </a:extLst>
          </p:cNvPr>
          <p:cNvSpPr txBox="1"/>
          <p:nvPr/>
        </p:nvSpPr>
        <p:spPr>
          <a:xfrm>
            <a:off x="1050072" y="1198755"/>
            <a:ext cx="1040780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ea typeface="+mn-lt"/>
                <a:cs typeface="+mn-lt"/>
              </a:rPr>
              <a:t>Purpose: to help communities gauge their progress in preventing and ending homelessness and provide a more complete picture of how well a community is achieving this goal.</a:t>
            </a:r>
            <a:endParaRPr lang="en-US" dirty="0"/>
          </a:p>
        </p:txBody>
      </p:sp>
    </p:spTree>
    <p:extLst>
      <p:ext uri="{BB962C8B-B14F-4D97-AF65-F5344CB8AC3E}">
        <p14:creationId xmlns:p14="http://schemas.microsoft.com/office/powerpoint/2010/main" val="4187312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F3D58-01E5-352A-CD1A-0E3329ECAD7A}"/>
              </a:ext>
            </a:extLst>
          </p:cNvPr>
          <p:cNvSpPr>
            <a:spLocks noGrp="1"/>
          </p:cNvSpPr>
          <p:nvPr>
            <p:ph type="title"/>
          </p:nvPr>
        </p:nvSpPr>
        <p:spPr>
          <a:xfrm>
            <a:off x="1011936" y="756800"/>
            <a:ext cx="10168128" cy="859564"/>
          </a:xfrm>
        </p:spPr>
        <p:txBody>
          <a:bodyPr>
            <a:normAutofit fontScale="90000"/>
          </a:bodyPr>
          <a:lstStyle/>
          <a:p>
            <a:r>
              <a:rPr lang="en-US" sz="3100" dirty="0">
                <a:ea typeface="+mj-lt"/>
                <a:cs typeface="+mj-lt"/>
              </a:rPr>
              <a:t>Measure 3: </a:t>
            </a:r>
            <a:r>
              <a:rPr lang="en-US" sz="3100" b="1" i="0" dirty="0">
                <a:effectLst/>
                <a:latin typeface="Arial" panose="020B0604020202020204" pitchFamily="34" charset="0"/>
              </a:rPr>
              <a:t>Number of Persons who Become Homeless</a:t>
            </a:r>
            <a:br>
              <a:rPr lang="en-US" sz="3100" b="1" i="0" dirty="0">
                <a:effectLst/>
                <a:latin typeface="Arial" panose="020B0604020202020204" pitchFamily="34" charset="0"/>
              </a:rPr>
            </a:br>
            <a:r>
              <a:rPr lang="en-US" sz="3100" b="1" i="0" dirty="0">
                <a:effectLst/>
                <a:latin typeface="Arial" panose="020B0604020202020204" pitchFamily="34" charset="0"/>
              </a:rPr>
              <a:t>for the First Time </a:t>
            </a:r>
            <a:br>
              <a:rPr lang="en-US" b="1" i="0" dirty="0">
                <a:solidFill>
                  <a:srgbClr val="002A5C"/>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C151678D-C2A7-6BB3-7BA8-B8CD66B92CCD}"/>
              </a:ext>
            </a:extLst>
          </p:cNvPr>
          <p:cNvSpPr>
            <a:spLocks noGrp="1"/>
          </p:cNvSpPr>
          <p:nvPr>
            <p:ph idx="1"/>
          </p:nvPr>
        </p:nvSpPr>
        <p:spPr>
          <a:xfrm>
            <a:off x="913862" y="2387626"/>
            <a:ext cx="6441763" cy="4056590"/>
          </a:xfrm>
        </p:spPr>
        <p:txBody>
          <a:bodyPr vert="horz" lIns="91440" tIns="45720" rIns="91440" bIns="45720" rtlCol="0" anchor="t">
            <a:normAutofit/>
          </a:bodyPr>
          <a:lstStyle/>
          <a:p>
            <a:pPr marL="0" indent="0">
              <a:buNone/>
            </a:pPr>
            <a:endParaRPr lang="en-US" sz="2000"/>
          </a:p>
          <a:p>
            <a:pPr marL="0" indent="0">
              <a:buNone/>
            </a:pPr>
            <a:endParaRPr lang="en-US" dirty="0"/>
          </a:p>
          <a:p>
            <a:pPr marL="0" indent="0">
              <a:buNone/>
            </a:pPr>
            <a:endParaRPr lang="en-US" dirty="0"/>
          </a:p>
          <a:p>
            <a:endParaRPr lang="en-US" dirty="0"/>
          </a:p>
        </p:txBody>
      </p:sp>
      <p:graphicFrame>
        <p:nvGraphicFramePr>
          <p:cNvPr id="6" name="Chart 5">
            <a:extLst>
              <a:ext uri="{FF2B5EF4-FFF2-40B4-BE49-F238E27FC236}">
                <a16:creationId xmlns:a16="http://schemas.microsoft.com/office/drawing/2014/main" id="{1DA147F6-A501-4A69-B8F7-C15CD50BB2D4}"/>
              </a:ext>
            </a:extLst>
          </p:cNvPr>
          <p:cNvGraphicFramePr/>
          <p:nvPr>
            <p:extLst>
              <p:ext uri="{D42A27DB-BD31-4B8C-83A1-F6EECF244321}">
                <p14:modId xmlns:p14="http://schemas.microsoft.com/office/powerpoint/2010/main" val="504572082"/>
              </p:ext>
            </p:extLst>
          </p:nvPr>
        </p:nvGraphicFramePr>
        <p:xfrm>
          <a:off x="531726" y="2090057"/>
          <a:ext cx="4938345" cy="45719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590D6AD5-F214-4F50-BB81-2E5EFC3B7BD7}"/>
              </a:ext>
            </a:extLst>
          </p:cNvPr>
          <p:cNvGraphicFramePr/>
          <p:nvPr>
            <p:extLst>
              <p:ext uri="{D42A27DB-BD31-4B8C-83A1-F6EECF244321}">
                <p14:modId xmlns:p14="http://schemas.microsoft.com/office/powerpoint/2010/main" val="2354996053"/>
              </p:ext>
            </p:extLst>
          </p:nvPr>
        </p:nvGraphicFramePr>
        <p:xfrm>
          <a:off x="6202467" y="2090057"/>
          <a:ext cx="5075671" cy="4571999"/>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5A5A3AAA-E790-45C0-A93B-266B68FF4835}"/>
              </a:ext>
            </a:extLst>
          </p:cNvPr>
          <p:cNvSpPr txBox="1"/>
          <p:nvPr/>
        </p:nvSpPr>
        <p:spPr>
          <a:xfrm>
            <a:off x="1089498" y="1371600"/>
            <a:ext cx="8482519" cy="369332"/>
          </a:xfrm>
          <a:prstGeom prst="rect">
            <a:avLst/>
          </a:prstGeom>
          <a:noFill/>
        </p:spPr>
        <p:txBody>
          <a:bodyPr wrap="square" rtlCol="0">
            <a:spAutoFit/>
          </a:bodyPr>
          <a:lstStyle/>
          <a:p>
            <a:r>
              <a:rPr lang="en-US" dirty="0"/>
              <a:t>Change in number of persons entering ES and TH projects</a:t>
            </a:r>
          </a:p>
        </p:txBody>
      </p:sp>
    </p:spTree>
    <p:extLst>
      <p:ext uri="{BB962C8B-B14F-4D97-AF65-F5344CB8AC3E}">
        <p14:creationId xmlns:p14="http://schemas.microsoft.com/office/powerpoint/2010/main" val="1777990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6D66D-7062-10AD-2971-053A8850C896}"/>
              </a:ext>
            </a:extLst>
          </p:cNvPr>
          <p:cNvSpPr>
            <a:spLocks noGrp="1"/>
          </p:cNvSpPr>
          <p:nvPr>
            <p:ph type="title"/>
          </p:nvPr>
        </p:nvSpPr>
        <p:spPr>
          <a:xfrm>
            <a:off x="849086" y="548640"/>
            <a:ext cx="10722683" cy="1160991"/>
          </a:xfrm>
        </p:spPr>
        <p:txBody>
          <a:bodyPr vert="horz" lIns="91440" tIns="45720" rIns="91440" bIns="45720" rtlCol="0" anchor="ctr">
            <a:noAutofit/>
          </a:bodyPr>
          <a:lstStyle/>
          <a:p>
            <a:r>
              <a:rPr lang="en-US" sz="2800" dirty="0">
                <a:ea typeface="+mj-lt"/>
                <a:cs typeface="+mj-lt"/>
              </a:rPr>
              <a:t>Measure 7: Successful Placement from Street Outreach and Successful Placement in or Retention of Permanent Housing</a:t>
            </a:r>
            <a:endParaRPr lang="en-US" sz="2800" dirty="0"/>
          </a:p>
        </p:txBody>
      </p:sp>
      <p:graphicFrame>
        <p:nvGraphicFramePr>
          <p:cNvPr id="9" name="Chart 8">
            <a:extLst>
              <a:ext uri="{FF2B5EF4-FFF2-40B4-BE49-F238E27FC236}">
                <a16:creationId xmlns:a16="http://schemas.microsoft.com/office/drawing/2014/main" id="{B4924151-C020-458D-935B-CBE00A2A6455}"/>
              </a:ext>
            </a:extLst>
          </p:cNvPr>
          <p:cNvGraphicFramePr/>
          <p:nvPr>
            <p:extLst>
              <p:ext uri="{D42A27DB-BD31-4B8C-83A1-F6EECF244321}">
                <p14:modId xmlns:p14="http://schemas.microsoft.com/office/powerpoint/2010/main" val="3144538693"/>
              </p:ext>
            </p:extLst>
          </p:nvPr>
        </p:nvGraphicFramePr>
        <p:xfrm>
          <a:off x="-195915" y="2027163"/>
          <a:ext cx="4646387" cy="4730358"/>
        </p:xfrm>
        <a:graphic>
          <a:graphicData uri="http://schemas.openxmlformats.org/drawingml/2006/chart">
            <c:chart xmlns:c="http://schemas.openxmlformats.org/drawingml/2006/chart" xmlns:r="http://schemas.openxmlformats.org/officeDocument/2006/relationships" r:id="rId3"/>
          </a:graphicData>
        </a:graphic>
      </p:graphicFrame>
      <p:grpSp>
        <p:nvGrpSpPr>
          <p:cNvPr id="24" name="Group 23">
            <a:extLst>
              <a:ext uri="{FF2B5EF4-FFF2-40B4-BE49-F238E27FC236}">
                <a16:creationId xmlns:a16="http://schemas.microsoft.com/office/drawing/2014/main" id="{41B9FFD3-3D92-4EDF-BC0E-43C6B73EB266}"/>
              </a:ext>
            </a:extLst>
          </p:cNvPr>
          <p:cNvGrpSpPr/>
          <p:nvPr/>
        </p:nvGrpSpPr>
        <p:grpSpPr>
          <a:xfrm rot="4605557">
            <a:off x="2865351" y="4814759"/>
            <a:ext cx="1376128" cy="1591511"/>
            <a:chOff x="2752542" y="1745251"/>
            <a:chExt cx="2013160" cy="1983182"/>
          </a:xfrm>
        </p:grpSpPr>
        <p:grpSp>
          <p:nvGrpSpPr>
            <p:cNvPr id="22" name="Group 21">
              <a:extLst>
                <a:ext uri="{FF2B5EF4-FFF2-40B4-BE49-F238E27FC236}">
                  <a16:creationId xmlns:a16="http://schemas.microsoft.com/office/drawing/2014/main" id="{278C9690-4E86-47AC-84BC-44C78EEFF736}"/>
                </a:ext>
              </a:extLst>
            </p:cNvPr>
            <p:cNvGrpSpPr/>
            <p:nvPr/>
          </p:nvGrpSpPr>
          <p:grpSpPr>
            <a:xfrm rot="20991022">
              <a:off x="2752542" y="2857422"/>
              <a:ext cx="1012372" cy="871011"/>
              <a:chOff x="3004457" y="2833223"/>
              <a:chExt cx="1012372" cy="871011"/>
            </a:xfrm>
          </p:grpSpPr>
          <p:cxnSp>
            <p:nvCxnSpPr>
              <p:cNvPr id="12" name="Straight Connector 11">
                <a:extLst>
                  <a:ext uri="{FF2B5EF4-FFF2-40B4-BE49-F238E27FC236}">
                    <a16:creationId xmlns:a16="http://schemas.microsoft.com/office/drawing/2014/main" id="{618F4EFD-46D8-454C-85D1-01D4407A347D}"/>
                  </a:ext>
                </a:extLst>
              </p:cNvPr>
              <p:cNvCxnSpPr>
                <a:cxnSpLocks/>
              </p:cNvCxnSpPr>
              <p:nvPr/>
            </p:nvCxnSpPr>
            <p:spPr>
              <a:xfrm flipV="1">
                <a:off x="3004457" y="2922814"/>
                <a:ext cx="1012372" cy="24493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03FD4F90-FE94-41E0-A297-6113470407A1}"/>
                  </a:ext>
                </a:extLst>
              </p:cNvPr>
              <p:cNvCxnSpPr>
                <a:cxnSpLocks/>
              </p:cNvCxnSpPr>
              <p:nvPr/>
            </p:nvCxnSpPr>
            <p:spPr>
              <a:xfrm rot="17603421">
                <a:off x="3284045" y="3133206"/>
                <a:ext cx="871011" cy="271045"/>
              </a:xfrm>
              <a:prstGeom prst="line">
                <a:avLst/>
              </a:prstGeom>
            </p:spPr>
            <p:style>
              <a:lnRef idx="1">
                <a:schemeClr val="dk1"/>
              </a:lnRef>
              <a:fillRef idx="0">
                <a:schemeClr val="dk1"/>
              </a:fillRef>
              <a:effectRef idx="0">
                <a:schemeClr val="dk1"/>
              </a:effectRef>
              <a:fontRef idx="minor">
                <a:schemeClr val="tx1"/>
              </a:fontRef>
            </p:style>
          </p:cxnSp>
        </p:grpSp>
        <p:sp>
          <p:nvSpPr>
            <p:cNvPr id="23" name="TextBox 22">
              <a:extLst>
                <a:ext uri="{FF2B5EF4-FFF2-40B4-BE49-F238E27FC236}">
                  <a16:creationId xmlns:a16="http://schemas.microsoft.com/office/drawing/2014/main" id="{6B0B09A7-9740-4B45-AE7F-6213843832D7}"/>
                </a:ext>
              </a:extLst>
            </p:cNvPr>
            <p:cNvSpPr txBox="1"/>
            <p:nvPr/>
          </p:nvSpPr>
          <p:spPr>
            <a:xfrm rot="16994443">
              <a:off x="3605288" y="1960137"/>
              <a:ext cx="1375300" cy="945528"/>
            </a:xfrm>
            <a:prstGeom prst="rect">
              <a:avLst/>
            </a:prstGeom>
            <a:noFill/>
          </p:spPr>
          <p:txBody>
            <a:bodyPr wrap="square" rtlCol="0">
              <a:spAutoFit/>
            </a:bodyPr>
            <a:lstStyle/>
            <a:p>
              <a:r>
                <a:rPr lang="en-US" dirty="0">
                  <a:solidFill>
                    <a:schemeClr val="tx2"/>
                  </a:solidFill>
                </a:rPr>
                <a:t>33% of exits</a:t>
              </a:r>
            </a:p>
          </p:txBody>
        </p:sp>
      </p:grpSp>
      <p:graphicFrame>
        <p:nvGraphicFramePr>
          <p:cNvPr id="25" name="Chart 24">
            <a:extLst>
              <a:ext uri="{FF2B5EF4-FFF2-40B4-BE49-F238E27FC236}">
                <a16:creationId xmlns:a16="http://schemas.microsoft.com/office/drawing/2014/main" id="{028B98ED-A3B8-4FC8-9ABA-D5AA073CECAB}"/>
              </a:ext>
            </a:extLst>
          </p:cNvPr>
          <p:cNvGraphicFramePr/>
          <p:nvPr>
            <p:extLst>
              <p:ext uri="{D42A27DB-BD31-4B8C-83A1-F6EECF244321}">
                <p14:modId xmlns:p14="http://schemas.microsoft.com/office/powerpoint/2010/main" val="308760093"/>
              </p:ext>
            </p:extLst>
          </p:nvPr>
        </p:nvGraphicFramePr>
        <p:xfrm>
          <a:off x="3841630" y="2027163"/>
          <a:ext cx="4508739" cy="47303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Chart 26">
            <a:extLst>
              <a:ext uri="{FF2B5EF4-FFF2-40B4-BE49-F238E27FC236}">
                <a16:creationId xmlns:a16="http://schemas.microsoft.com/office/drawing/2014/main" id="{5BD6AC9B-79D4-4614-87F8-6E3D71C0036C}"/>
              </a:ext>
            </a:extLst>
          </p:cNvPr>
          <p:cNvGraphicFramePr/>
          <p:nvPr>
            <p:extLst>
              <p:ext uri="{D42A27DB-BD31-4B8C-83A1-F6EECF244321}">
                <p14:modId xmlns:p14="http://schemas.microsoft.com/office/powerpoint/2010/main" val="1127345773"/>
              </p:ext>
            </p:extLst>
          </p:nvPr>
        </p:nvGraphicFramePr>
        <p:xfrm>
          <a:off x="7741530" y="2027163"/>
          <a:ext cx="4508739" cy="473035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8762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5F5CD-CDBC-7A4F-0AE0-D0B1CB92F0A9}"/>
              </a:ext>
            </a:extLst>
          </p:cNvPr>
          <p:cNvSpPr>
            <a:spLocks noGrp="1"/>
          </p:cNvSpPr>
          <p:nvPr>
            <p:ph type="title"/>
          </p:nvPr>
        </p:nvSpPr>
        <p:spPr/>
        <p:txBody>
          <a:bodyPr>
            <a:normAutofit fontScale="90000"/>
          </a:bodyPr>
          <a:lstStyle/>
          <a:p>
            <a:r>
              <a:rPr lang="en-US" dirty="0"/>
              <a:t>Attend the next HMIS </a:t>
            </a:r>
            <a:r>
              <a:rPr lang="en-US" dirty="0" err="1"/>
              <a:t>Coffeetalk</a:t>
            </a:r>
            <a:r>
              <a:rPr lang="en-US" dirty="0"/>
              <a:t> to join the discussion on these measures!</a:t>
            </a:r>
          </a:p>
        </p:txBody>
      </p:sp>
      <p:sp>
        <p:nvSpPr>
          <p:cNvPr id="3" name="Content Placeholder 2">
            <a:extLst>
              <a:ext uri="{FF2B5EF4-FFF2-40B4-BE49-F238E27FC236}">
                <a16:creationId xmlns:a16="http://schemas.microsoft.com/office/drawing/2014/main" id="{CA2364B5-359B-39C9-0629-478FC8FA2680}"/>
              </a:ext>
            </a:extLst>
          </p:cNvPr>
          <p:cNvSpPr>
            <a:spLocks noGrp="1"/>
          </p:cNvSpPr>
          <p:nvPr>
            <p:ph idx="1"/>
          </p:nvPr>
        </p:nvSpPr>
        <p:spPr/>
        <p:txBody>
          <a:bodyPr vert="horz" lIns="91440" tIns="45720" rIns="91440" bIns="45720" rtlCol="0" anchor="t">
            <a:normAutofit/>
          </a:bodyPr>
          <a:lstStyle/>
          <a:p>
            <a:pPr marL="0" indent="0">
              <a:buNone/>
            </a:pPr>
            <a:r>
              <a:rPr lang="en-US" dirty="0"/>
              <a:t>When? Thursday, May 25</a:t>
            </a:r>
            <a:r>
              <a:rPr lang="en-US" baseline="30000" dirty="0"/>
              <a:t>th</a:t>
            </a:r>
            <a:r>
              <a:rPr lang="en-US" dirty="0"/>
              <a:t> @ 2pm </a:t>
            </a:r>
          </a:p>
          <a:p>
            <a:pPr marL="0" indent="0">
              <a:buNone/>
            </a:pPr>
            <a:r>
              <a:rPr lang="en-US" dirty="0"/>
              <a:t>Where? Teams Video Conference </a:t>
            </a:r>
          </a:p>
          <a:p>
            <a:pPr marL="0" indent="0">
              <a:buNone/>
            </a:pPr>
            <a:r>
              <a:rPr lang="en-US" dirty="0"/>
              <a:t>An invite to the meeting will </a:t>
            </a:r>
            <a:r>
              <a:rPr lang="en-US"/>
              <a:t>be sent to the list serve</a:t>
            </a:r>
            <a:endParaRPr lang="en-US" dirty="0"/>
          </a:p>
          <a:p>
            <a:pPr marL="0" indent="0">
              <a:buNone/>
            </a:pPr>
            <a:endParaRPr lang="en-US" dirty="0"/>
          </a:p>
          <a:p>
            <a:pPr marL="3200400" lvl="7" indent="0">
              <a:buNone/>
            </a:pPr>
            <a:r>
              <a:rPr lang="en-US" sz="3200" dirty="0"/>
              <a:t>See you there!</a:t>
            </a:r>
          </a:p>
        </p:txBody>
      </p:sp>
    </p:spTree>
    <p:extLst>
      <p:ext uri="{BB962C8B-B14F-4D97-AF65-F5344CB8AC3E}">
        <p14:creationId xmlns:p14="http://schemas.microsoft.com/office/powerpoint/2010/main" val="980886186"/>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710</TotalTime>
  <Words>602</Words>
  <Application>Microsoft Office PowerPoint</Application>
  <PresentationFormat>Widescreen</PresentationFormat>
  <Paragraphs>43</Paragraphs>
  <Slides>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Neue Haas Grotesk Text Pro</vt:lpstr>
      <vt:lpstr>AccentBoxVTI</vt:lpstr>
      <vt:lpstr>FMCoC 2022  System Performance Measures Series Part 3</vt:lpstr>
      <vt:lpstr>System Performance Measures</vt:lpstr>
      <vt:lpstr>Measure 3: Number of Persons who Become Homeless for the First Time  </vt:lpstr>
      <vt:lpstr>Measure 7: Successful Placement from Street Outreach and Successful Placement in or Retention of Permanent Housing</vt:lpstr>
      <vt:lpstr>Attend the next HMIS Coffeetalk to join the discussion on these measures!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Marcella S. Lopez-Schmidt</dc:creator>
  <cp:lastModifiedBy>Marcella S. Lopez-Schmidt</cp:lastModifiedBy>
  <cp:revision>494</cp:revision>
  <dcterms:created xsi:type="dcterms:W3CDTF">2023-03-09T04:16:03Z</dcterms:created>
  <dcterms:modified xsi:type="dcterms:W3CDTF">2023-05-11T17:10:46Z</dcterms:modified>
</cp:coreProperties>
</file>